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5"/>
  </p:notesMasterIdLst>
  <p:sldIdLst>
    <p:sldId id="550" r:id="rId2"/>
    <p:sldId id="549" r:id="rId3"/>
    <p:sldId id="517" r:id="rId4"/>
    <p:sldId id="518" r:id="rId5"/>
    <p:sldId id="519" r:id="rId6"/>
    <p:sldId id="520" r:id="rId7"/>
    <p:sldId id="521" r:id="rId8"/>
    <p:sldId id="522" r:id="rId9"/>
    <p:sldId id="523" r:id="rId10"/>
    <p:sldId id="524" r:id="rId11"/>
    <p:sldId id="525" r:id="rId12"/>
    <p:sldId id="526" r:id="rId13"/>
    <p:sldId id="527" r:id="rId14"/>
    <p:sldId id="528" r:id="rId15"/>
    <p:sldId id="529" r:id="rId16"/>
    <p:sldId id="530" r:id="rId17"/>
    <p:sldId id="531" r:id="rId18"/>
    <p:sldId id="532" r:id="rId19"/>
    <p:sldId id="533" r:id="rId20"/>
    <p:sldId id="534" r:id="rId21"/>
    <p:sldId id="535" r:id="rId22"/>
    <p:sldId id="536" r:id="rId23"/>
    <p:sldId id="537" r:id="rId24"/>
    <p:sldId id="538" r:id="rId25"/>
    <p:sldId id="539" r:id="rId26"/>
    <p:sldId id="540" r:id="rId27"/>
    <p:sldId id="541" r:id="rId28"/>
    <p:sldId id="542" r:id="rId29"/>
    <p:sldId id="543" r:id="rId30"/>
    <p:sldId id="544" r:id="rId31"/>
    <p:sldId id="545" r:id="rId32"/>
    <p:sldId id="546" r:id="rId33"/>
    <p:sldId id="547" r:id="rId34"/>
  </p:sldIdLst>
  <p:sldSz cx="9144000" cy="6858000" type="screen4x3"/>
  <p:notesSz cx="7315200" cy="9601200"/>
  <p:embeddedFontLst>
    <p:embeddedFont>
      <p:font typeface="Calibri" panose="020F0502020204030204" pitchFamily="34" charset="0"/>
      <p:regular r:id="rId36"/>
      <p:bold r:id="rId37"/>
      <p:italic r:id="rId38"/>
      <p:boldItalic r:id="rId39"/>
    </p:embeddedFont>
  </p:embeddedFont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1">
          <p15:clr>
            <a:srgbClr val="A4A3A4"/>
          </p15:clr>
        </p15:guide>
        <p15:guide id="2" pos="175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00"/>
    <a:srgbClr val="96FE8E"/>
    <a:srgbClr val="F6C0A8"/>
    <a:srgbClr val="33CC33"/>
    <a:srgbClr val="00FF00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02" autoAdjust="0"/>
    <p:restoredTop sz="94660"/>
  </p:normalViewPr>
  <p:slideViewPr>
    <p:cSldViewPr snapToGrid="0">
      <p:cViewPr>
        <p:scale>
          <a:sx n="200" d="100"/>
          <a:sy n="200" d="100"/>
        </p:scale>
        <p:origin x="-2040" y="-3186"/>
      </p:cViewPr>
      <p:guideLst>
        <p:guide orient="horz" pos="2151"/>
        <p:guide pos="1756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57607" cy="57607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18428C83-B53F-49D4-9440-41F428CF6CBF}" type="datetimeFigureOut">
              <a:rPr lang="en-US" smtClean="0"/>
              <a:pPr/>
              <a:t>1/17/2019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6661" tIns="48331" rIns="96661" bIns="48331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3214F113-5766-4E65-8AC0-1AC077EF48D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0335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7F2C3EC-F20E-4C41-8B7B-2E88FC65AC7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8100124" y="0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Slide </a:t>
            </a:r>
            <a:fld id="{1AD867F6-0A88-423F-BA5D-66E63BD7D1BA}" type="slidenum">
              <a:rPr lang="en-US" smtClean="0">
                <a:solidFill>
                  <a:schemeClr val="bg1">
                    <a:lumMod val="50000"/>
                  </a:schemeClr>
                </a:solidFill>
              </a:rPr>
              <a:pPr/>
              <a:t>‹#›</a:t>
            </a:fld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ECB699D-E083-4ABB-9E3C-6A8472A8248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14899E5-28A8-47B2-88BB-95AB17C22CB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5C3FC47-920B-4E75-9053-6E90CA5ABFF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8100124" y="0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Slide </a:t>
            </a:r>
            <a:fld id="{1AD867F6-0A88-423F-BA5D-66E63BD7D1BA}" type="slidenum">
              <a:rPr lang="en-US" smtClean="0">
                <a:solidFill>
                  <a:schemeClr val="bg1">
                    <a:lumMod val="50000"/>
                  </a:schemeClr>
                </a:solidFill>
              </a:rPr>
              <a:pPr/>
              <a:t>‹#›</a:t>
            </a:fld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8C375B1-9421-4E29-A3DE-09C10DAF7AD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5B6A4D1-0824-453C-894A-66C95126173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8F6974C-473C-4272-A35B-2E2E3CFBC22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37C55D2-2AC1-435C-9E8A-EBC7E031152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544367E-ADD6-4742-815E-AEBA58725B8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69E13C3-25EF-4EE0-AA7E-9E74ECF7CFF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614A1AF-03A3-4CCB-BCF6-CEDDC61C94F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>
              <a:defRPr/>
            </a:pPr>
            <a:fld id="{E62943FD-3845-46E6-A957-44CC1145768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387475"/>
            <a:ext cx="7772400" cy="1470025"/>
          </a:xfrm>
        </p:spPr>
        <p:txBody>
          <a:bodyPr/>
          <a:lstStyle/>
          <a:p>
            <a:pPr eaLnBrk="1" hangingPunct="1"/>
            <a:r>
              <a:rPr lang="en-US" dirty="0"/>
              <a:t>Additional Pricing Correlations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14670" y="3143249"/>
            <a:ext cx="7822868" cy="2344479"/>
          </a:xfrm>
        </p:spPr>
        <p:txBody>
          <a:bodyPr/>
          <a:lstStyle/>
          <a:p>
            <a:pPr eaLnBrk="1" hangingPunct="1"/>
            <a:r>
              <a:rPr lang="en-US" dirty="0"/>
              <a:t>Slides 21 – 52 are </a:t>
            </a:r>
            <a:r>
              <a:rPr lang="en-US" sz="2800" dirty="0"/>
              <a:t>from Peters and </a:t>
            </a:r>
            <a:r>
              <a:rPr lang="en-US" sz="2800" dirty="0" err="1"/>
              <a:t>Timmerhaus</a:t>
            </a:r>
            <a:r>
              <a:rPr lang="en-US" sz="2800" dirty="0"/>
              <a:t>, 3</a:t>
            </a:r>
            <a:r>
              <a:rPr lang="en-US" sz="2800" baseline="30000" dirty="0"/>
              <a:t>rd</a:t>
            </a:r>
            <a:r>
              <a:rPr lang="en-US" sz="2800" dirty="0"/>
              <a:t> edition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381125" y="4749064"/>
            <a:ext cx="638175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These charts do not appear in the 4th or 5th editions, but the authors assume you will go back and access them as needed.</a:t>
            </a:r>
          </a:p>
          <a:p>
            <a:r>
              <a:rPr lang="en-US" dirty="0">
                <a:solidFill>
                  <a:srgbClr val="FF0000"/>
                </a:solidFill>
              </a:rPr>
              <a:t>  </a:t>
            </a:r>
          </a:p>
          <a:p>
            <a:r>
              <a:rPr lang="en-US" dirty="0">
                <a:solidFill>
                  <a:srgbClr val="FF0000"/>
                </a:solidFill>
              </a:rPr>
              <a:t>The charts are from </a:t>
            </a:r>
            <a:r>
              <a:rPr lang="en-US" b="1" dirty="0">
                <a:solidFill>
                  <a:srgbClr val="FF0000"/>
                </a:solidFill>
              </a:rPr>
              <a:t>January 1979</a:t>
            </a:r>
            <a:r>
              <a:rPr lang="en-US" dirty="0">
                <a:solidFill>
                  <a:srgbClr val="FF0000"/>
                </a:solidFill>
              </a:rPr>
              <a:t> and are scaled to the present date using the Chemical Engineering Price Indices.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60000">
            <a:off x="2252686" y="952500"/>
            <a:ext cx="6524625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60000">
            <a:off x="2215500" y="962025"/>
            <a:ext cx="6677025" cy="4933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-60000">
            <a:off x="1223963" y="862013"/>
            <a:ext cx="6696075" cy="5133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5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-60000">
            <a:off x="1857375" y="952500"/>
            <a:ext cx="5429250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60000">
            <a:off x="1833563" y="938213"/>
            <a:ext cx="5476875" cy="4981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6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60000">
            <a:off x="2157413" y="1000125"/>
            <a:ext cx="4829175" cy="4857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5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-60000">
            <a:off x="2210113" y="1182327"/>
            <a:ext cx="4563954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8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-60000">
            <a:off x="2555755" y="1124720"/>
            <a:ext cx="4519518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709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60000">
            <a:off x="2670969" y="1124720"/>
            <a:ext cx="4475451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7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60000">
            <a:off x="2670969" y="1239934"/>
            <a:ext cx="456179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60000">
            <a:off x="1936057" y="945348"/>
            <a:ext cx="5486400" cy="51788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68BA7FB-4FA1-4ED1-8604-E44A0C4D1B7E}"/>
              </a:ext>
            </a:extLst>
          </p:cNvPr>
          <p:cNvCxnSpPr/>
          <p:nvPr/>
        </p:nvCxnSpPr>
        <p:spPr bwMode="auto">
          <a:xfrm flipH="1">
            <a:off x="4370261" y="949833"/>
            <a:ext cx="36576" cy="4873752"/>
          </a:xfrm>
          <a:prstGeom prst="lin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64F9536-4777-463E-9F64-8FDD72C71CBE}"/>
              </a:ext>
            </a:extLst>
          </p:cNvPr>
          <p:cNvCxnSpPr/>
          <p:nvPr/>
        </p:nvCxnSpPr>
        <p:spPr bwMode="auto">
          <a:xfrm>
            <a:off x="1891283" y="3004947"/>
            <a:ext cx="5643373" cy="27432"/>
          </a:xfrm>
          <a:prstGeom prst="lin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7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-60000">
            <a:off x="2382934" y="1239934"/>
            <a:ext cx="4464956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77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-60000">
            <a:off x="2382934" y="1067113"/>
            <a:ext cx="4555816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60000">
            <a:off x="2152506" y="1067113"/>
            <a:ext cx="4721372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8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60000">
            <a:off x="2555755" y="1009506"/>
            <a:ext cx="4694428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8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-60000">
            <a:off x="1685925" y="928688"/>
            <a:ext cx="5772150" cy="5000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8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-60000">
            <a:off x="1685925" y="838200"/>
            <a:ext cx="5772150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8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60000">
            <a:off x="2095500" y="976313"/>
            <a:ext cx="4953000" cy="4905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60000">
            <a:off x="2166938" y="966788"/>
            <a:ext cx="4810125" cy="4924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9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-60000">
            <a:off x="2090738" y="942975"/>
            <a:ext cx="4962525" cy="4972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9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-60000">
            <a:off x="2152650" y="962025"/>
            <a:ext cx="4838700" cy="4933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62163" y="995363"/>
            <a:ext cx="5019675" cy="4867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6" name="Straight Connector 5"/>
          <p:cNvCxnSpPr/>
          <p:nvPr/>
        </p:nvCxnSpPr>
        <p:spPr bwMode="auto">
          <a:xfrm flipH="1">
            <a:off x="4779564" y="3181466"/>
            <a:ext cx="263660" cy="495067"/>
          </a:xfrm>
          <a:prstGeom prst="lin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C5EBDE27-AC20-404D-9ABE-1E506E0223BF}"/>
              </a:ext>
            </a:extLst>
          </p:cNvPr>
          <p:cNvSpPr/>
          <p:nvPr/>
        </p:nvSpPr>
        <p:spPr bwMode="auto">
          <a:xfrm>
            <a:off x="2556387" y="4181475"/>
            <a:ext cx="1919360" cy="1078783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0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60000">
            <a:off x="2171700" y="1000125"/>
            <a:ext cx="4800600" cy="4857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9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60000">
            <a:off x="1924050" y="947738"/>
            <a:ext cx="5295900" cy="4962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0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-120000">
            <a:off x="1404938" y="1109663"/>
            <a:ext cx="6334125" cy="4638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-120000">
            <a:off x="2267720" y="836685"/>
            <a:ext cx="6172200" cy="529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7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-60000">
            <a:off x="1847850" y="890588"/>
            <a:ext cx="5448300" cy="5076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-60000">
            <a:off x="1966913" y="966788"/>
            <a:ext cx="5210175" cy="4924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7987D1F-F548-4DAD-B73B-9020FAD0D0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" y="1046035"/>
            <a:ext cx="1447800" cy="14192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3FE44B5-F497-4E26-A10A-6238F8A40A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700" y="2589598"/>
            <a:ext cx="1447800" cy="14097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9D54DBD-BEB4-4FF5-8160-80954E21D376}"/>
              </a:ext>
            </a:extLst>
          </p:cNvPr>
          <p:cNvSpPr txBox="1"/>
          <p:nvPr/>
        </p:nvSpPr>
        <p:spPr>
          <a:xfrm>
            <a:off x="408836" y="4000525"/>
            <a:ext cx="19255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http://gcstainless.co.uk/spf.php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60000">
            <a:off x="2157413" y="981075"/>
            <a:ext cx="4829175" cy="4895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60000">
            <a:off x="2033588" y="938213"/>
            <a:ext cx="5076825" cy="4981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-60000">
            <a:off x="2066925" y="1004888"/>
            <a:ext cx="5010150" cy="4848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-60000">
            <a:off x="2111182" y="809625"/>
            <a:ext cx="6838950" cy="523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19446</TotalTime>
  <Words>73</Words>
  <Application>Microsoft Office PowerPoint</Application>
  <PresentationFormat>On-screen Show (4:3)</PresentationFormat>
  <Paragraphs>6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6" baseType="lpstr">
      <vt:lpstr>Calibri</vt:lpstr>
      <vt:lpstr>Arial</vt:lpstr>
      <vt:lpstr>Default Design</vt:lpstr>
      <vt:lpstr>Additional Pricing Correlations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USMA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Department of Chemistry</dc:creator>
  <cp:lastModifiedBy>Biaglow, Andrew Dr.</cp:lastModifiedBy>
  <cp:revision>314</cp:revision>
  <cp:lastPrinted>2018-01-10T14:23:55Z</cp:lastPrinted>
  <dcterms:created xsi:type="dcterms:W3CDTF">2004-08-27T18:15:49Z</dcterms:created>
  <dcterms:modified xsi:type="dcterms:W3CDTF">2019-01-17T19:39:04Z</dcterms:modified>
</cp:coreProperties>
</file>